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F39D9-90B9-4E7B-AA70-3E3CCD89F8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7608F4-BDCE-44B9-A2BD-F82126E7F763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участвовать в общих собраниях биржи и управлении ее делами;</a:t>
          </a:r>
        </a:p>
      </dgm:t>
    </dgm:pt>
    <dgm:pt modelId="{8DC1297D-82F8-41F4-A2BC-966400145D5E}" type="parTrans" cxnId="{34B0645C-DB95-4EA5-A110-32FD45F509AB}">
      <dgm:prSet/>
      <dgm:spPr/>
      <dgm:t>
        <a:bodyPr/>
        <a:lstStyle/>
        <a:p>
          <a:endParaRPr lang="ru-RU"/>
        </a:p>
      </dgm:t>
    </dgm:pt>
    <dgm:pt modelId="{B19F9FB0-EAB7-4304-8329-A63144668BB5}" type="sibTrans" cxnId="{34B0645C-DB95-4EA5-A110-32FD45F509AB}">
      <dgm:prSet/>
      <dgm:spPr/>
      <dgm:t>
        <a:bodyPr/>
        <a:lstStyle/>
        <a:p>
          <a:endParaRPr lang="ru-RU"/>
        </a:p>
      </dgm:t>
    </dgm:pt>
    <dgm:pt modelId="{D973B116-ACE5-4B95-9F2F-5A2FCC0A31D4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избирать и быть избранными в органы управления и контроля;</a:t>
          </a:r>
        </a:p>
      </dgm:t>
    </dgm:pt>
    <dgm:pt modelId="{DE119E74-70B4-4770-A3F7-D9483A2CA070}" type="parTrans" cxnId="{EDCD75A9-6EC8-4E6E-AD02-9299FCF92B92}">
      <dgm:prSet/>
      <dgm:spPr/>
      <dgm:t>
        <a:bodyPr/>
        <a:lstStyle/>
        <a:p>
          <a:endParaRPr lang="ru-RU"/>
        </a:p>
      </dgm:t>
    </dgm:pt>
    <dgm:pt modelId="{19B44DEE-2D19-48E3-94A9-12DD00FE111A}" type="sibTrans" cxnId="{EDCD75A9-6EC8-4E6E-AD02-9299FCF92B92}">
      <dgm:prSet/>
      <dgm:spPr/>
      <dgm:t>
        <a:bodyPr/>
        <a:lstStyle/>
        <a:p>
          <a:endParaRPr lang="ru-RU"/>
        </a:p>
      </dgm:t>
    </dgm:pt>
    <dgm:pt modelId="{44F7D966-3375-438C-90AD-C69FDF8BA64B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пользоваться имуществом биржи, имеющейся информацией и любыми услугами, которые она оказывает;</a:t>
          </a:r>
        </a:p>
      </dgm:t>
    </dgm:pt>
    <dgm:pt modelId="{698D60C1-96D8-49DD-82D0-516BEF84FF65}" type="parTrans" cxnId="{0F018E26-8976-4D06-8C11-FE39B02BD113}">
      <dgm:prSet/>
      <dgm:spPr/>
      <dgm:t>
        <a:bodyPr/>
        <a:lstStyle/>
        <a:p>
          <a:endParaRPr lang="ru-RU"/>
        </a:p>
      </dgm:t>
    </dgm:pt>
    <dgm:pt modelId="{CF090E9B-A481-4EDB-A691-AC5684C4B046}" type="sibTrans" cxnId="{0F018E26-8976-4D06-8C11-FE39B02BD113}">
      <dgm:prSet/>
      <dgm:spPr/>
      <dgm:t>
        <a:bodyPr/>
        <a:lstStyle/>
        <a:p>
          <a:endParaRPr lang="ru-RU"/>
        </a:p>
      </dgm:t>
    </dgm:pt>
    <dgm:pt modelId="{24438499-60A9-4C46-B5FA-A83D330768D0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торговать в зале биржи как от своего имени и за свой счет (исполняя функции дилера), так и от имени и за счет клиента (исполнять функции брокера);</a:t>
          </a:r>
        </a:p>
      </dgm:t>
    </dgm:pt>
    <dgm:pt modelId="{8F0D5AA1-C494-4EF7-A536-6AE93B3A7045}" type="parTrans" cxnId="{ABF3ACED-077B-425F-95A1-526B408B0641}">
      <dgm:prSet/>
      <dgm:spPr/>
      <dgm:t>
        <a:bodyPr/>
        <a:lstStyle/>
        <a:p>
          <a:endParaRPr lang="ru-RU"/>
        </a:p>
      </dgm:t>
    </dgm:pt>
    <dgm:pt modelId="{050960DD-5957-427D-888A-EF3CE6C17557}" type="sibTrans" cxnId="{ABF3ACED-077B-425F-95A1-526B408B0641}">
      <dgm:prSet/>
      <dgm:spPr/>
      <dgm:t>
        <a:bodyPr/>
        <a:lstStyle/>
        <a:p>
          <a:endParaRPr lang="ru-RU"/>
        </a:p>
      </dgm:t>
    </dgm:pt>
    <dgm:pt modelId="{04870797-C284-40BA-89F5-0B0CC1D710D5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участвовать в разделе и получении оставшегося после ликвидации биржи имущества.</a:t>
          </a:r>
        </a:p>
      </dgm:t>
    </dgm:pt>
    <dgm:pt modelId="{11A7EDC1-E309-4117-868A-641FCDB98548}" type="parTrans" cxnId="{02D328E7-FBD4-4329-8870-A72BE9D00F05}">
      <dgm:prSet/>
      <dgm:spPr/>
      <dgm:t>
        <a:bodyPr/>
        <a:lstStyle/>
        <a:p>
          <a:endParaRPr lang="ru-RU"/>
        </a:p>
      </dgm:t>
    </dgm:pt>
    <dgm:pt modelId="{471CC5EF-4A4C-48DB-9721-A563EE7F7A40}" type="sibTrans" cxnId="{02D328E7-FBD4-4329-8870-A72BE9D00F05}">
      <dgm:prSet/>
      <dgm:spPr/>
      <dgm:t>
        <a:bodyPr/>
        <a:lstStyle/>
        <a:p>
          <a:endParaRPr lang="ru-RU"/>
        </a:p>
      </dgm:t>
    </dgm:pt>
    <dgm:pt modelId="{F3D42C2A-338B-4C89-ACB3-7FF91B30D2B0}" type="pres">
      <dgm:prSet presAssocID="{3CFF39D9-90B9-4E7B-AA70-3E3CCD89F8A4}" presName="Name0" presStyleCnt="0">
        <dgm:presLayoutVars>
          <dgm:chMax val="7"/>
          <dgm:chPref val="7"/>
          <dgm:dir/>
        </dgm:presLayoutVars>
      </dgm:prSet>
      <dgm:spPr/>
    </dgm:pt>
    <dgm:pt modelId="{2004DDF9-B9C4-45CD-83C3-DAB46B4CF4AB}" type="pres">
      <dgm:prSet presAssocID="{3CFF39D9-90B9-4E7B-AA70-3E3CCD89F8A4}" presName="Name1" presStyleCnt="0"/>
      <dgm:spPr/>
    </dgm:pt>
    <dgm:pt modelId="{2DA5125F-FE0C-4F78-8FA7-02901D5E6C60}" type="pres">
      <dgm:prSet presAssocID="{3CFF39D9-90B9-4E7B-AA70-3E3CCD89F8A4}" presName="cycle" presStyleCnt="0"/>
      <dgm:spPr/>
    </dgm:pt>
    <dgm:pt modelId="{E7A2CC8E-C2EF-4DE5-A812-5EC020CB8823}" type="pres">
      <dgm:prSet presAssocID="{3CFF39D9-90B9-4E7B-AA70-3E3CCD89F8A4}" presName="srcNode" presStyleLbl="node1" presStyleIdx="0" presStyleCnt="5"/>
      <dgm:spPr/>
    </dgm:pt>
    <dgm:pt modelId="{C3E9FCC6-0E26-46A2-A7B7-98D270596AD8}" type="pres">
      <dgm:prSet presAssocID="{3CFF39D9-90B9-4E7B-AA70-3E3CCD89F8A4}" presName="conn" presStyleLbl="parChTrans1D2" presStyleIdx="0" presStyleCnt="1"/>
      <dgm:spPr/>
    </dgm:pt>
    <dgm:pt modelId="{1B3FFB4F-35CF-4ADD-937D-4C2A1298AF6D}" type="pres">
      <dgm:prSet presAssocID="{3CFF39D9-90B9-4E7B-AA70-3E3CCD89F8A4}" presName="extraNode" presStyleLbl="node1" presStyleIdx="0" presStyleCnt="5"/>
      <dgm:spPr/>
    </dgm:pt>
    <dgm:pt modelId="{B242665E-827E-49FE-BFE8-56B181E99DDA}" type="pres">
      <dgm:prSet presAssocID="{3CFF39D9-90B9-4E7B-AA70-3E3CCD89F8A4}" presName="dstNode" presStyleLbl="node1" presStyleIdx="0" presStyleCnt="5"/>
      <dgm:spPr/>
    </dgm:pt>
    <dgm:pt modelId="{9ABE2D00-757F-4AD6-8919-3731A427222E}" type="pres">
      <dgm:prSet presAssocID="{E57608F4-BDCE-44B9-A2BD-F82126E7F763}" presName="text_1" presStyleLbl="node1" presStyleIdx="0" presStyleCnt="5">
        <dgm:presLayoutVars>
          <dgm:bulletEnabled val="1"/>
        </dgm:presLayoutVars>
      </dgm:prSet>
      <dgm:spPr/>
    </dgm:pt>
    <dgm:pt modelId="{36D15805-B157-499D-A40A-ED2E78C69904}" type="pres">
      <dgm:prSet presAssocID="{E57608F4-BDCE-44B9-A2BD-F82126E7F763}" presName="accent_1" presStyleCnt="0"/>
      <dgm:spPr/>
    </dgm:pt>
    <dgm:pt modelId="{1157CC5F-0E80-4F26-A3E3-6EB5AC88B06E}" type="pres">
      <dgm:prSet presAssocID="{E57608F4-BDCE-44B9-A2BD-F82126E7F763}" presName="accentRepeatNode" presStyleLbl="solidFgAcc1" presStyleIdx="0" presStyleCnt="5"/>
      <dgm:spPr/>
    </dgm:pt>
    <dgm:pt modelId="{90751D2F-DA0F-41AC-9814-625C295A2C90}" type="pres">
      <dgm:prSet presAssocID="{D973B116-ACE5-4B95-9F2F-5A2FCC0A31D4}" presName="text_2" presStyleLbl="node1" presStyleIdx="1" presStyleCnt="5">
        <dgm:presLayoutVars>
          <dgm:bulletEnabled val="1"/>
        </dgm:presLayoutVars>
      </dgm:prSet>
      <dgm:spPr/>
    </dgm:pt>
    <dgm:pt modelId="{39857939-333D-4EFD-B84F-B772EE729E86}" type="pres">
      <dgm:prSet presAssocID="{D973B116-ACE5-4B95-9F2F-5A2FCC0A31D4}" presName="accent_2" presStyleCnt="0"/>
      <dgm:spPr/>
    </dgm:pt>
    <dgm:pt modelId="{0F36B21F-6FA8-424A-B0FF-3A972E663A29}" type="pres">
      <dgm:prSet presAssocID="{D973B116-ACE5-4B95-9F2F-5A2FCC0A31D4}" presName="accentRepeatNode" presStyleLbl="solidFgAcc1" presStyleIdx="1" presStyleCnt="5"/>
      <dgm:spPr/>
    </dgm:pt>
    <dgm:pt modelId="{A77138A7-ABA8-475C-9AB7-6F94FC71C857}" type="pres">
      <dgm:prSet presAssocID="{44F7D966-3375-438C-90AD-C69FDF8BA64B}" presName="text_3" presStyleLbl="node1" presStyleIdx="2" presStyleCnt="5">
        <dgm:presLayoutVars>
          <dgm:bulletEnabled val="1"/>
        </dgm:presLayoutVars>
      </dgm:prSet>
      <dgm:spPr/>
    </dgm:pt>
    <dgm:pt modelId="{9142A15E-3356-4053-8A7A-3B8D734117F4}" type="pres">
      <dgm:prSet presAssocID="{44F7D966-3375-438C-90AD-C69FDF8BA64B}" presName="accent_3" presStyleCnt="0"/>
      <dgm:spPr/>
    </dgm:pt>
    <dgm:pt modelId="{4E916F0D-693D-4303-B724-BF01714FAD99}" type="pres">
      <dgm:prSet presAssocID="{44F7D966-3375-438C-90AD-C69FDF8BA64B}" presName="accentRepeatNode" presStyleLbl="solidFgAcc1" presStyleIdx="2" presStyleCnt="5"/>
      <dgm:spPr/>
    </dgm:pt>
    <dgm:pt modelId="{B6380C16-C6A8-4872-80DC-A558C8CD3A0B}" type="pres">
      <dgm:prSet presAssocID="{24438499-60A9-4C46-B5FA-A83D330768D0}" presName="text_4" presStyleLbl="node1" presStyleIdx="3" presStyleCnt="5">
        <dgm:presLayoutVars>
          <dgm:bulletEnabled val="1"/>
        </dgm:presLayoutVars>
      </dgm:prSet>
      <dgm:spPr/>
    </dgm:pt>
    <dgm:pt modelId="{78780396-B6EC-4799-88CC-470360918FF1}" type="pres">
      <dgm:prSet presAssocID="{24438499-60A9-4C46-B5FA-A83D330768D0}" presName="accent_4" presStyleCnt="0"/>
      <dgm:spPr/>
    </dgm:pt>
    <dgm:pt modelId="{65BD4C4F-818A-40DF-A75F-CD0F84FA8836}" type="pres">
      <dgm:prSet presAssocID="{24438499-60A9-4C46-B5FA-A83D330768D0}" presName="accentRepeatNode" presStyleLbl="solidFgAcc1" presStyleIdx="3" presStyleCnt="5"/>
      <dgm:spPr/>
    </dgm:pt>
    <dgm:pt modelId="{1C32BEAD-965D-4C11-BAEC-0B079980674E}" type="pres">
      <dgm:prSet presAssocID="{04870797-C284-40BA-89F5-0B0CC1D710D5}" presName="text_5" presStyleLbl="node1" presStyleIdx="4" presStyleCnt="5">
        <dgm:presLayoutVars>
          <dgm:bulletEnabled val="1"/>
        </dgm:presLayoutVars>
      </dgm:prSet>
      <dgm:spPr/>
    </dgm:pt>
    <dgm:pt modelId="{4C3D752D-CCD0-4904-8DDD-1D4258A17A40}" type="pres">
      <dgm:prSet presAssocID="{04870797-C284-40BA-89F5-0B0CC1D710D5}" presName="accent_5" presStyleCnt="0"/>
      <dgm:spPr/>
    </dgm:pt>
    <dgm:pt modelId="{3973049E-0EFA-4F26-A5F6-33345D90503F}" type="pres">
      <dgm:prSet presAssocID="{04870797-C284-40BA-89F5-0B0CC1D710D5}" presName="accentRepeatNode" presStyleLbl="solidFgAcc1" presStyleIdx="4" presStyleCnt="5"/>
      <dgm:spPr/>
    </dgm:pt>
  </dgm:ptLst>
  <dgm:cxnLst>
    <dgm:cxn modelId="{0F018E26-8976-4D06-8C11-FE39B02BD113}" srcId="{3CFF39D9-90B9-4E7B-AA70-3E3CCD89F8A4}" destId="{44F7D966-3375-438C-90AD-C69FDF8BA64B}" srcOrd="2" destOrd="0" parTransId="{698D60C1-96D8-49DD-82D0-516BEF84FF65}" sibTransId="{CF090E9B-A481-4EDB-A691-AC5684C4B046}"/>
    <dgm:cxn modelId="{34B0645C-DB95-4EA5-A110-32FD45F509AB}" srcId="{3CFF39D9-90B9-4E7B-AA70-3E3CCD89F8A4}" destId="{E57608F4-BDCE-44B9-A2BD-F82126E7F763}" srcOrd="0" destOrd="0" parTransId="{8DC1297D-82F8-41F4-A2BC-966400145D5E}" sibTransId="{B19F9FB0-EAB7-4304-8329-A63144668BB5}"/>
    <dgm:cxn modelId="{A065AE6B-A243-4476-9B63-CBE55890705F}" type="presOf" srcId="{04870797-C284-40BA-89F5-0B0CC1D710D5}" destId="{1C32BEAD-965D-4C11-BAEC-0B079980674E}" srcOrd="0" destOrd="0" presId="urn:microsoft.com/office/officeart/2008/layout/VerticalCurvedList"/>
    <dgm:cxn modelId="{D4915B83-A65B-42E1-A378-990414AED594}" type="presOf" srcId="{24438499-60A9-4C46-B5FA-A83D330768D0}" destId="{B6380C16-C6A8-4872-80DC-A558C8CD3A0B}" srcOrd="0" destOrd="0" presId="urn:microsoft.com/office/officeart/2008/layout/VerticalCurvedList"/>
    <dgm:cxn modelId="{22F11F9E-B67C-4ECB-8F7C-36AA58481516}" type="presOf" srcId="{E57608F4-BDCE-44B9-A2BD-F82126E7F763}" destId="{9ABE2D00-757F-4AD6-8919-3731A427222E}" srcOrd="0" destOrd="0" presId="urn:microsoft.com/office/officeart/2008/layout/VerticalCurvedList"/>
    <dgm:cxn modelId="{EDCD75A9-6EC8-4E6E-AD02-9299FCF92B92}" srcId="{3CFF39D9-90B9-4E7B-AA70-3E3CCD89F8A4}" destId="{D973B116-ACE5-4B95-9F2F-5A2FCC0A31D4}" srcOrd="1" destOrd="0" parTransId="{DE119E74-70B4-4770-A3F7-D9483A2CA070}" sibTransId="{19B44DEE-2D19-48E3-94A9-12DD00FE111A}"/>
    <dgm:cxn modelId="{19C84FC0-A4A5-4A36-8428-2CAA7EB963CA}" type="presOf" srcId="{44F7D966-3375-438C-90AD-C69FDF8BA64B}" destId="{A77138A7-ABA8-475C-9AB7-6F94FC71C857}" srcOrd="0" destOrd="0" presId="urn:microsoft.com/office/officeart/2008/layout/VerticalCurvedList"/>
    <dgm:cxn modelId="{29B1DDCA-6143-4852-88D6-E5784F323413}" type="presOf" srcId="{B19F9FB0-EAB7-4304-8329-A63144668BB5}" destId="{C3E9FCC6-0E26-46A2-A7B7-98D270596AD8}" srcOrd="0" destOrd="0" presId="urn:microsoft.com/office/officeart/2008/layout/VerticalCurvedList"/>
    <dgm:cxn modelId="{02D328E7-FBD4-4329-8870-A72BE9D00F05}" srcId="{3CFF39D9-90B9-4E7B-AA70-3E3CCD89F8A4}" destId="{04870797-C284-40BA-89F5-0B0CC1D710D5}" srcOrd="4" destOrd="0" parTransId="{11A7EDC1-E309-4117-868A-641FCDB98548}" sibTransId="{471CC5EF-4A4C-48DB-9721-A563EE7F7A40}"/>
    <dgm:cxn modelId="{6F7040EC-75F0-41F4-AD1C-BCD52CFC8C2B}" type="presOf" srcId="{D973B116-ACE5-4B95-9F2F-5A2FCC0A31D4}" destId="{90751D2F-DA0F-41AC-9814-625C295A2C90}" srcOrd="0" destOrd="0" presId="urn:microsoft.com/office/officeart/2008/layout/VerticalCurvedList"/>
    <dgm:cxn modelId="{ABF3ACED-077B-425F-95A1-526B408B0641}" srcId="{3CFF39D9-90B9-4E7B-AA70-3E3CCD89F8A4}" destId="{24438499-60A9-4C46-B5FA-A83D330768D0}" srcOrd="3" destOrd="0" parTransId="{8F0D5AA1-C494-4EF7-A536-6AE93B3A7045}" sibTransId="{050960DD-5957-427D-888A-EF3CE6C17557}"/>
    <dgm:cxn modelId="{B53078EE-F481-40FA-9153-F26877A3593D}" type="presOf" srcId="{3CFF39D9-90B9-4E7B-AA70-3E3CCD89F8A4}" destId="{F3D42C2A-338B-4C89-ACB3-7FF91B30D2B0}" srcOrd="0" destOrd="0" presId="urn:microsoft.com/office/officeart/2008/layout/VerticalCurvedList"/>
    <dgm:cxn modelId="{72461923-5E33-426B-A52F-E63AED04ACD8}" type="presParOf" srcId="{F3D42C2A-338B-4C89-ACB3-7FF91B30D2B0}" destId="{2004DDF9-B9C4-45CD-83C3-DAB46B4CF4AB}" srcOrd="0" destOrd="0" presId="urn:microsoft.com/office/officeart/2008/layout/VerticalCurvedList"/>
    <dgm:cxn modelId="{246A8847-CF50-4F4D-888E-12FB6D33499A}" type="presParOf" srcId="{2004DDF9-B9C4-45CD-83C3-DAB46B4CF4AB}" destId="{2DA5125F-FE0C-4F78-8FA7-02901D5E6C60}" srcOrd="0" destOrd="0" presId="urn:microsoft.com/office/officeart/2008/layout/VerticalCurvedList"/>
    <dgm:cxn modelId="{21D6A72E-57FA-48D2-A6D0-94CB05DEBAB2}" type="presParOf" srcId="{2DA5125F-FE0C-4F78-8FA7-02901D5E6C60}" destId="{E7A2CC8E-C2EF-4DE5-A812-5EC020CB8823}" srcOrd="0" destOrd="0" presId="urn:microsoft.com/office/officeart/2008/layout/VerticalCurvedList"/>
    <dgm:cxn modelId="{7193C0A5-07A7-4570-A56F-8B4AF56AFA57}" type="presParOf" srcId="{2DA5125F-FE0C-4F78-8FA7-02901D5E6C60}" destId="{C3E9FCC6-0E26-46A2-A7B7-98D270596AD8}" srcOrd="1" destOrd="0" presId="urn:microsoft.com/office/officeart/2008/layout/VerticalCurvedList"/>
    <dgm:cxn modelId="{879B7833-56F0-4F17-849F-1D42A93EBE2A}" type="presParOf" srcId="{2DA5125F-FE0C-4F78-8FA7-02901D5E6C60}" destId="{1B3FFB4F-35CF-4ADD-937D-4C2A1298AF6D}" srcOrd="2" destOrd="0" presId="urn:microsoft.com/office/officeart/2008/layout/VerticalCurvedList"/>
    <dgm:cxn modelId="{C4F9D6E8-FE10-496B-BC99-491D3591388B}" type="presParOf" srcId="{2DA5125F-FE0C-4F78-8FA7-02901D5E6C60}" destId="{B242665E-827E-49FE-BFE8-56B181E99DDA}" srcOrd="3" destOrd="0" presId="urn:microsoft.com/office/officeart/2008/layout/VerticalCurvedList"/>
    <dgm:cxn modelId="{6B496609-86BD-47F6-81E8-A1A2FDBCC1E0}" type="presParOf" srcId="{2004DDF9-B9C4-45CD-83C3-DAB46B4CF4AB}" destId="{9ABE2D00-757F-4AD6-8919-3731A427222E}" srcOrd="1" destOrd="0" presId="urn:microsoft.com/office/officeart/2008/layout/VerticalCurvedList"/>
    <dgm:cxn modelId="{B180E162-6200-4018-864E-D5E598185295}" type="presParOf" srcId="{2004DDF9-B9C4-45CD-83C3-DAB46B4CF4AB}" destId="{36D15805-B157-499D-A40A-ED2E78C69904}" srcOrd="2" destOrd="0" presId="urn:microsoft.com/office/officeart/2008/layout/VerticalCurvedList"/>
    <dgm:cxn modelId="{64EECA74-83BE-46FD-9916-55ECCC81220E}" type="presParOf" srcId="{36D15805-B157-499D-A40A-ED2E78C69904}" destId="{1157CC5F-0E80-4F26-A3E3-6EB5AC88B06E}" srcOrd="0" destOrd="0" presId="urn:microsoft.com/office/officeart/2008/layout/VerticalCurvedList"/>
    <dgm:cxn modelId="{129A7270-481D-43C6-8946-54D828AC97E4}" type="presParOf" srcId="{2004DDF9-B9C4-45CD-83C3-DAB46B4CF4AB}" destId="{90751D2F-DA0F-41AC-9814-625C295A2C90}" srcOrd="3" destOrd="0" presId="urn:microsoft.com/office/officeart/2008/layout/VerticalCurvedList"/>
    <dgm:cxn modelId="{C91753DA-AF1F-441A-B94C-689198EC3381}" type="presParOf" srcId="{2004DDF9-B9C4-45CD-83C3-DAB46B4CF4AB}" destId="{39857939-333D-4EFD-B84F-B772EE729E86}" srcOrd="4" destOrd="0" presId="urn:microsoft.com/office/officeart/2008/layout/VerticalCurvedList"/>
    <dgm:cxn modelId="{A48308AD-F466-4C48-A6AA-469136E94A15}" type="presParOf" srcId="{39857939-333D-4EFD-B84F-B772EE729E86}" destId="{0F36B21F-6FA8-424A-B0FF-3A972E663A29}" srcOrd="0" destOrd="0" presId="urn:microsoft.com/office/officeart/2008/layout/VerticalCurvedList"/>
    <dgm:cxn modelId="{616C2CC9-FE6B-4747-99C9-32211EAD1DF9}" type="presParOf" srcId="{2004DDF9-B9C4-45CD-83C3-DAB46B4CF4AB}" destId="{A77138A7-ABA8-475C-9AB7-6F94FC71C857}" srcOrd="5" destOrd="0" presId="urn:microsoft.com/office/officeart/2008/layout/VerticalCurvedList"/>
    <dgm:cxn modelId="{9F61D7C7-E744-4BF0-BE21-4723E1C70893}" type="presParOf" srcId="{2004DDF9-B9C4-45CD-83C3-DAB46B4CF4AB}" destId="{9142A15E-3356-4053-8A7A-3B8D734117F4}" srcOrd="6" destOrd="0" presId="urn:microsoft.com/office/officeart/2008/layout/VerticalCurvedList"/>
    <dgm:cxn modelId="{EF232E53-F417-4895-96F8-41FA640C4996}" type="presParOf" srcId="{9142A15E-3356-4053-8A7A-3B8D734117F4}" destId="{4E916F0D-693D-4303-B724-BF01714FAD99}" srcOrd="0" destOrd="0" presId="urn:microsoft.com/office/officeart/2008/layout/VerticalCurvedList"/>
    <dgm:cxn modelId="{A69B0A7E-2659-401A-BFC8-334C1A4802DA}" type="presParOf" srcId="{2004DDF9-B9C4-45CD-83C3-DAB46B4CF4AB}" destId="{B6380C16-C6A8-4872-80DC-A558C8CD3A0B}" srcOrd="7" destOrd="0" presId="urn:microsoft.com/office/officeart/2008/layout/VerticalCurvedList"/>
    <dgm:cxn modelId="{382D8923-95F4-4733-B742-888DB6C68180}" type="presParOf" srcId="{2004DDF9-B9C4-45CD-83C3-DAB46B4CF4AB}" destId="{78780396-B6EC-4799-88CC-470360918FF1}" srcOrd="8" destOrd="0" presId="urn:microsoft.com/office/officeart/2008/layout/VerticalCurvedList"/>
    <dgm:cxn modelId="{2B55AB7D-9DBB-47CD-8437-8E87FD762FBB}" type="presParOf" srcId="{78780396-B6EC-4799-88CC-470360918FF1}" destId="{65BD4C4F-818A-40DF-A75F-CD0F84FA8836}" srcOrd="0" destOrd="0" presId="urn:microsoft.com/office/officeart/2008/layout/VerticalCurvedList"/>
    <dgm:cxn modelId="{59731CAE-52FF-4498-BDA5-6583C0869D57}" type="presParOf" srcId="{2004DDF9-B9C4-45CD-83C3-DAB46B4CF4AB}" destId="{1C32BEAD-965D-4C11-BAEC-0B079980674E}" srcOrd="9" destOrd="0" presId="urn:microsoft.com/office/officeart/2008/layout/VerticalCurvedList"/>
    <dgm:cxn modelId="{B55595B0-8872-4D98-9210-28B586EBA2DF}" type="presParOf" srcId="{2004DDF9-B9C4-45CD-83C3-DAB46B4CF4AB}" destId="{4C3D752D-CCD0-4904-8DDD-1D4258A17A40}" srcOrd="10" destOrd="0" presId="urn:microsoft.com/office/officeart/2008/layout/VerticalCurvedList"/>
    <dgm:cxn modelId="{0753610D-B17B-478A-918C-7CDECDF2F159}" type="presParOf" srcId="{4C3D752D-CCD0-4904-8DDD-1D4258A17A40}" destId="{3973049E-0EFA-4F26-A5F6-33345D9050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9FCC6-0E26-46A2-A7B7-98D270596AD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E2D00-757F-4AD6-8919-3731A427222E}">
      <dsp:nvSpPr>
        <dsp:cNvPr id="0" name=""/>
        <dsp:cNvSpPr/>
      </dsp:nvSpPr>
      <dsp:spPr>
        <a:xfrm>
          <a:off x="509717" y="338558"/>
          <a:ext cx="9274877" cy="677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участвовать в общих собраниях биржи и управлении ее делами;</a:t>
          </a:r>
        </a:p>
      </dsp:txBody>
      <dsp:txXfrm>
        <a:off x="509717" y="338558"/>
        <a:ext cx="9274877" cy="677550"/>
      </dsp:txXfrm>
    </dsp:sp>
    <dsp:sp modelId="{1157CC5F-0E80-4F26-A3E3-6EB5AC88B06E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51D2F-DA0F-41AC-9814-625C295A2C90}">
      <dsp:nvSpPr>
        <dsp:cNvPr id="0" name=""/>
        <dsp:cNvSpPr/>
      </dsp:nvSpPr>
      <dsp:spPr>
        <a:xfrm>
          <a:off x="995230" y="1354558"/>
          <a:ext cx="8789364" cy="677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избирать и быть избранными в органы управления и контроля;</a:t>
          </a:r>
        </a:p>
      </dsp:txBody>
      <dsp:txXfrm>
        <a:off x="995230" y="1354558"/>
        <a:ext cx="8789364" cy="677550"/>
      </dsp:txXfrm>
    </dsp:sp>
    <dsp:sp modelId="{0F36B21F-6FA8-424A-B0FF-3A972E663A29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138A7-ABA8-475C-9AB7-6F94FC71C857}">
      <dsp:nvSpPr>
        <dsp:cNvPr id="0" name=""/>
        <dsp:cNvSpPr/>
      </dsp:nvSpPr>
      <dsp:spPr>
        <a:xfrm>
          <a:off x="1144243" y="2370558"/>
          <a:ext cx="8640351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пользоваться имуществом биржи, имеющейся информацией и любыми услугами, которые она оказывает;</a:t>
          </a:r>
        </a:p>
      </dsp:txBody>
      <dsp:txXfrm>
        <a:off x="1144243" y="2370558"/>
        <a:ext cx="8640351" cy="677550"/>
      </dsp:txXfrm>
    </dsp:sp>
    <dsp:sp modelId="{4E916F0D-693D-4303-B724-BF01714FAD99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80C16-C6A8-4872-80DC-A558C8CD3A0B}">
      <dsp:nvSpPr>
        <dsp:cNvPr id="0" name=""/>
        <dsp:cNvSpPr/>
      </dsp:nvSpPr>
      <dsp:spPr>
        <a:xfrm>
          <a:off x="995230" y="3386558"/>
          <a:ext cx="8789364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торговать в зале биржи как от своего имени и за свой счет (исполняя функции дилера), так и от имени и за счет клиента (исполнять функции брокера);</a:t>
          </a:r>
        </a:p>
      </dsp:txBody>
      <dsp:txXfrm>
        <a:off x="995230" y="3386558"/>
        <a:ext cx="8789364" cy="677550"/>
      </dsp:txXfrm>
    </dsp:sp>
    <dsp:sp modelId="{65BD4C4F-818A-40DF-A75F-CD0F84FA8836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2BEAD-965D-4C11-BAEC-0B079980674E}">
      <dsp:nvSpPr>
        <dsp:cNvPr id="0" name=""/>
        <dsp:cNvSpPr/>
      </dsp:nvSpPr>
      <dsp:spPr>
        <a:xfrm>
          <a:off x="509717" y="4402558"/>
          <a:ext cx="9274877" cy="677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участвовать в разделе и получении оставшегося после ликвидации биржи имущества.</a:t>
          </a:r>
        </a:p>
      </dsp:txBody>
      <dsp:txXfrm>
        <a:off x="509717" y="4402558"/>
        <a:ext cx="9274877" cy="677550"/>
      </dsp:txXfrm>
    </dsp:sp>
    <dsp:sp modelId="{3973049E-0EFA-4F26-A5F6-33345D90503F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71536C-13CE-4C69-A76D-36F544B07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88" y="1380565"/>
            <a:ext cx="9448800" cy="320637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 6 «Фондовая биржа»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x-non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Организационная структура и функции фондовой биржи.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x-non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рофессиональные участники биржи, основные операции.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x-non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биржевых заявок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73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7BF2F-6FF7-446E-AA9E-9C0DD7614DA1}"/>
              </a:ext>
            </a:extLst>
          </p:cNvPr>
          <p:cNvSpPr txBox="1"/>
          <p:nvPr/>
        </p:nvSpPr>
        <p:spPr>
          <a:xfrm>
            <a:off x="421341" y="228006"/>
            <a:ext cx="11456894" cy="627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российскими законодательными документами фондовые биржи создаются в форме некоммерческого партнерства. Поэтому ее органы управления делятся на общественную и стационарную структуры.</a:t>
            </a:r>
          </a:p>
          <a:p>
            <a:pPr indent="450215" algn="just">
              <a:lnSpc>
                <a:spcPct val="150000"/>
              </a:lnSpc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фондовые биржи имеют близкую архитектуру, поэтому понять в общих чертах устройство любой фондовой биржи, можно рассмотрев структуру одной из крупных российских площадок. </a:t>
            </a:r>
          </a:p>
          <a:p>
            <a:pPr indent="450215" algn="just">
              <a:lnSpc>
                <a:spcPct val="150000"/>
              </a:lnSpc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2011 году объединились две крупнейшие фондовые биржи, возникшие в РФ после распада СССР: ММВБ, открытой в 1992 г. и РТС, основанной в 1996 г. Новая, вертикально интегрированная компания стала именоваться «Московской Биржей».</a:t>
            </a:r>
          </a:p>
          <a:p>
            <a:pPr indent="450215" algn="just">
              <a:lnSpc>
                <a:spcPct val="150000"/>
              </a:lnSpc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МосБиржа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ядро Группы «Московская биржа» Кроме ПАО «Московская Биржа» (полное официальное название – ПАО «Московская Биржа ММВБ-РТС»), в составе группы: Небанковская кредитная организация – центральный контрагент «Национальный Клиринговый Центр» (НКЦ) и центральный депозитарий – «Национальный расчетный депозитарий» (НРД).</a:t>
            </a:r>
          </a:p>
        </p:txBody>
      </p:sp>
    </p:spTree>
    <p:extLst>
      <p:ext uri="{BB962C8B-B14F-4D97-AF65-F5344CB8AC3E}">
        <p14:creationId xmlns:p14="http://schemas.microsoft.com/office/powerpoint/2010/main" val="327788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EC92637E-0EEA-4CA3-B493-094099541E36}"/>
              </a:ext>
            </a:extLst>
          </p:cNvPr>
          <p:cNvSpPr/>
          <p:nvPr/>
        </p:nvSpPr>
        <p:spPr>
          <a:xfrm>
            <a:off x="4589927" y="2326345"/>
            <a:ext cx="2519083" cy="1694329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5D18D63-88CA-4518-98D8-32C184592C69}"/>
              </a:ext>
            </a:extLst>
          </p:cNvPr>
          <p:cNvSpPr/>
          <p:nvPr/>
        </p:nvSpPr>
        <p:spPr>
          <a:xfrm>
            <a:off x="3558988" y="1196787"/>
            <a:ext cx="4885765" cy="7171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«Московская биржа»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9FDABCB-96A3-40AD-A88F-9587D4C453C1}"/>
              </a:ext>
            </a:extLst>
          </p:cNvPr>
          <p:cNvSpPr/>
          <p:nvPr/>
        </p:nvSpPr>
        <p:spPr>
          <a:xfrm>
            <a:off x="3406588" y="2290483"/>
            <a:ext cx="4885765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«Московская биржа»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6D668D5-AC74-44D4-80F3-583ECDBF98C3}"/>
              </a:ext>
            </a:extLst>
          </p:cNvPr>
          <p:cNvSpPr/>
          <p:nvPr/>
        </p:nvSpPr>
        <p:spPr>
          <a:xfrm>
            <a:off x="609596" y="3478308"/>
            <a:ext cx="4885765" cy="717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«Национальный Клиринговый Центр» (НКЦ)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F70FCEF-1487-4486-A44C-01F2DDF02A73}"/>
              </a:ext>
            </a:extLst>
          </p:cNvPr>
          <p:cNvSpPr/>
          <p:nvPr/>
        </p:nvSpPr>
        <p:spPr>
          <a:xfrm>
            <a:off x="6382870" y="3478308"/>
            <a:ext cx="4885765" cy="717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«Национальный расчетный депозитарий» (НРД)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5FA8F45-129B-4707-98A2-CDF5AE102F81}"/>
              </a:ext>
            </a:extLst>
          </p:cNvPr>
          <p:cNvCxnSpPr>
            <a:cxnSpLocks/>
          </p:cNvCxnSpPr>
          <p:nvPr/>
        </p:nvCxnSpPr>
        <p:spPr>
          <a:xfrm flipH="1">
            <a:off x="4222376" y="2925861"/>
            <a:ext cx="452714" cy="495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FA9773D-91EA-4478-9A86-876F7D82F60F}"/>
              </a:ext>
            </a:extLst>
          </p:cNvPr>
          <p:cNvCxnSpPr/>
          <p:nvPr/>
        </p:nvCxnSpPr>
        <p:spPr>
          <a:xfrm>
            <a:off x="7109010" y="2935945"/>
            <a:ext cx="365314" cy="5423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AE88D40-6B8A-4E5C-B0C4-0A56CECE2D4D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5495361" y="3836896"/>
            <a:ext cx="8875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4BE822-B8F6-4832-9D9F-B0344E4F4A0A}"/>
              </a:ext>
            </a:extLst>
          </p:cNvPr>
          <p:cNvSpPr txBox="1"/>
          <p:nvPr/>
        </p:nvSpPr>
        <p:spPr>
          <a:xfrm>
            <a:off x="2402538" y="5042651"/>
            <a:ext cx="689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 - Структура группы «Московская биржа»</a:t>
            </a:r>
          </a:p>
        </p:txBody>
      </p:sp>
    </p:spTree>
    <p:extLst>
      <p:ext uri="{BB962C8B-B14F-4D97-AF65-F5344CB8AC3E}">
        <p14:creationId xmlns:p14="http://schemas.microsoft.com/office/powerpoint/2010/main" val="424948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A7062D-1366-417D-B3D8-B407E497EE11}"/>
              </a:ext>
            </a:extLst>
          </p:cNvPr>
          <p:cNvSpPr txBox="1"/>
          <p:nvPr/>
        </p:nvSpPr>
        <p:spPr>
          <a:xfrm>
            <a:off x="546848" y="264930"/>
            <a:ext cx="8399929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НКЦ и НРД выполняют критично необходимые функции в биржевой торговле: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клиринг;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опцию центрального контрагента (ЦК);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ценных бумаг.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две позиции берет на себя НКЦ.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299D6-8281-4A7C-9FBB-2574FE710754}"/>
              </a:ext>
            </a:extLst>
          </p:cNvPr>
          <p:cNvSpPr txBox="1"/>
          <p:nvPr/>
        </p:nvSpPr>
        <p:spPr>
          <a:xfrm>
            <a:off x="546847" y="2537667"/>
            <a:ext cx="11178987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зачет встречных однородных требований между участниками биржевых торгов по окончанию торговой сессии. Простейшая форма клиринга,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неттинг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определение итоговой нетто-позиции (чистой позиции) для каждого участника.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6BE9D-4595-49DB-8678-DC353D9D212F}"/>
              </a:ext>
            </a:extLst>
          </p:cNvPr>
          <p:cNvSpPr txBox="1"/>
          <p:nvPr/>
        </p:nvSpPr>
        <p:spPr>
          <a:xfrm>
            <a:off x="546847" y="3979407"/>
            <a:ext cx="11178986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контрагент забирает на себя риски неисполнения обязательств: продавца перед покупателем и покупателя перед продавцом. По всем сделкам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МосБирже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ЦК выступает продавцом для покупателя или покупателя перед продавцом.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НРД учитывает переход права собственности на ценные бумаги, прежде всего, на акции и облигации, по счетам депо лиц, торгующих на бирже.</a:t>
            </a:r>
          </a:p>
        </p:txBody>
      </p:sp>
    </p:spTree>
    <p:extLst>
      <p:ext uri="{BB962C8B-B14F-4D97-AF65-F5344CB8AC3E}">
        <p14:creationId xmlns:p14="http://schemas.microsoft.com/office/powerpoint/2010/main" val="230616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B636DA-A968-42BE-AEB9-EC7A53F96154}"/>
              </a:ext>
            </a:extLst>
          </p:cNvPr>
          <p:cNvSpPr txBox="1"/>
          <p:nvPr/>
        </p:nvSpPr>
        <p:spPr>
          <a:xfrm>
            <a:off x="735106" y="0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Биржа выполняет следующие функции: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1AA9D-6896-481C-8810-5381CDE50FF5}"/>
              </a:ext>
            </a:extLst>
          </p:cNvPr>
          <p:cNvSpPr txBox="1"/>
          <p:nvPr/>
        </p:nvSpPr>
        <p:spPr>
          <a:xfrm>
            <a:off x="259977" y="773512"/>
            <a:ext cx="1178858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Аккумулирование (мобилизация) временно свободных денежных средств (через продажу за ней финансовых активов) и способствование передаче прав собственности.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Организация биржевых торгов. Данная функция включает в себя ряд подфункций: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Предоставление места для рынка, т. е. места, где может происходить как первичное размещение, так и вторичная перепродажа ценных бумаг.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Обеспечение технического доступа к биржевым торгам. Биржа должна использовать современные средства связи, обеспечивать высококвалифицированную систему электронной торговли с помощью оборудования биржевого зала, рабочих мест участников торгов, компьютерного обеспечения всех процессов на бирже и т.д.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Обеспечение гласности, открытости биржевых торгов путем оповещения участников торгов о месте и времени проведения торгов, списке и котировке ценных бумаг, допущенных к торгам на фондовой бирже, результатах торговых сессий.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Разработка правил биржевой торговли, т. е. норм и правил поведения участников торга в зале, а также установление этических стандартов, кодекса поведения участников биржевой торговли.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Обеспечение гарантий исполнения сделок, заключенных в биржевом зале. Эта функция осуществляется с помощью биржевых систем клиринга и расчетов. Для этого биржа использует систему безналичных расчетов, зачет взаимных требований и обязательств участников торгов, а также организует их исполнение.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механизма для беспрепятственного разрешения споров, возникающих по заключенным биржевым сделкам в ходе биржевых торгов (биржевой арбитраж). Эта функция, с одной стороны, позволяет выявить недобросовестных участников торга - мошенников, ас другой - уладить все споры, возникающие в ходе торгов из-за неточностей записей о сделках, сбоев в системе компьютерного обеспечения и других человеческих и технических ошибок.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Разработка квалификационных требований для участников торгов. Члены биржи, принимающие участие в биржевых торгах, должны знать правила работы на бирже, иметь необходимые знания и практические навыки во всех сферах деятельности, связанных с биржевой торговлей. Биржа должна располагать высококвалифицированным штатом сотрудников для осуществления своей деятельности.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Обучение и переподготовка персонала биржи.</a:t>
            </a:r>
          </a:p>
        </p:txBody>
      </p:sp>
    </p:spTree>
    <p:extLst>
      <p:ext uri="{BB962C8B-B14F-4D97-AF65-F5344CB8AC3E}">
        <p14:creationId xmlns:p14="http://schemas.microsoft.com/office/powerpoint/2010/main" val="325762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DE62FE-7BFE-46B1-B942-912001329906}"/>
              </a:ext>
            </a:extLst>
          </p:cNvPr>
          <p:cNvSpPr txBox="1"/>
          <p:nvPr/>
        </p:nvSpPr>
        <p:spPr>
          <a:xfrm>
            <a:off x="188257" y="87660"/>
            <a:ext cx="1151068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Разработка биржевых контрактов. Данная функция биржи включает в себя следующие подфункции: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Стандартизация требований к качественным характеристикам биржевых товаров. Биржа гарантирует надежность ценных бумаг, которые котируются на ней, так как к обращению на бирже допускаются только те ценные бумаги, которые прошли листинг, т. е. соответствуют предъявляемым к ним требованиям.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Стандартизация размеров партий актива, лежащего в основе контракта.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Выработка единых требований к расчетам по биржевым сделкам (включая условия и сроки поставки по контрактам, взаиморасчеты и расчеты с биржей).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Ценовая функция биржи включает в себя следующие подфункции: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Выявление равновесной биржевой цены и ее регулирование с целью недопущения незаконных манипуляций с ценами на бирже. Биржа определяет рыночную стоимость (курс) ценной бумаги в процессе ее котировки.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Ценообразование.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Прогнозирование цены. На бирже торгуют контрактами с поставкой через несколько месяцев после даты заключения сделки, а это вызывает необходимость осуществлять ежедневное прогнозирование цен на будущие даты поставки товара.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Функция хеджирования (страхования) участников биржевой торговли от неблагоприятных для них колебаний цен. Для этого на бирже используются специальные виды сделок и механизмы их заключения, что повышает доверие к бирже, привлекает к ней рыночных спекулянтов, увеличивая число торгующих как непосредственно, так и через посредников.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Спекулятивная биржевая деятельность - это вид деятельности, целью которой является получение прибыли от игры на разнице в ценах купли-продажи ценных бумаг.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Информационная функция биржи осуществляется путем предоставления в средства массовой информации многочисленных данные о биржевых ценах, компаниях, торгующих на бирже о рыночной конъюнктуре, прогнозах по различным рынкам и т.д.</a:t>
            </a:r>
          </a:p>
        </p:txBody>
      </p:sp>
    </p:spTree>
    <p:extLst>
      <p:ext uri="{BB962C8B-B14F-4D97-AF65-F5344CB8AC3E}">
        <p14:creationId xmlns:p14="http://schemas.microsoft.com/office/powerpoint/2010/main" val="110425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96DFA3-E65D-4184-B994-2560F5650680}"/>
              </a:ext>
            </a:extLst>
          </p:cNvPr>
          <p:cNvSpPr txBox="1"/>
          <p:nvPr/>
        </p:nvSpPr>
        <p:spPr>
          <a:xfrm>
            <a:off x="286871" y="180725"/>
            <a:ext cx="11698941" cy="611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фондовая биржа могла выполнять поставленные перед ней задачи, она должна иметь эффективную организационную структуру, которая могла бы обеспечить не только более низкие издержки, связанные с торговлей ценными бумагами, но и ликвидность рынка, достаточное число продавцов и покупателей, возможность получения участниками торгов необходимой и точной информации как о прошлых ценах и объемах заключенных сделок, так и текущих ценах продавца и покупателя, представленных объемах и видах ценных бумаг. </a:t>
            </a:r>
          </a:p>
          <a:p>
            <a:pPr indent="457200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биржи должна также обеспечить доверие к ней со стороны ее членов, т. е. она должна иметь демократически избранные органы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78403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EB84F-E777-4580-8161-1676451067B6}"/>
              </a:ext>
            </a:extLst>
          </p:cNvPr>
          <p:cNvSpPr txBox="1"/>
          <p:nvPr/>
        </p:nvSpPr>
        <p:spPr>
          <a:xfrm>
            <a:off x="1801907" y="557173"/>
            <a:ext cx="8964706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 </a:t>
            </a:r>
            <a:r>
              <a:rPr lang="x-none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биржи, основные операции.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97529E-8F83-45EA-996A-3AFB4AA42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3" b="4390"/>
          <a:stretch/>
        </p:blipFill>
        <p:spPr bwMode="auto">
          <a:xfrm>
            <a:off x="2357717" y="1667435"/>
            <a:ext cx="76200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9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8AD0E57-C5A4-445F-85FA-D13DA7972612}"/>
              </a:ext>
            </a:extLst>
          </p:cNvPr>
          <p:cNvSpPr/>
          <p:nvPr/>
        </p:nvSpPr>
        <p:spPr>
          <a:xfrm>
            <a:off x="546846" y="340659"/>
            <a:ext cx="11214848" cy="9412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Профессиональные участники рынка ценных бумаг -  организации, работающие на рынке ценных бумаг при наличии специальной лицензии.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B5CC5-9202-486E-AAF1-2B7222FAE4BF}"/>
              </a:ext>
            </a:extLst>
          </p:cNvPr>
          <p:cNvSpPr txBox="1"/>
          <p:nvPr/>
        </p:nvSpPr>
        <p:spPr>
          <a:xfrm>
            <a:off x="681318" y="1705657"/>
            <a:ext cx="10596282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брокеры (ст.3 закона о РЦБ);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дилеры (ст.4 закона о РЦБ);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форекс-дилеры (ст.4.1 закона о РЦБ);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управляющие ценными бумагами (ст.5 закона о РЦБ);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инвестиционные советники (ст.6.1 закона о РЦБ);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депозитарии (ст.7 закона о РЦБ);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держатели реестра (регистраторы) (ст.8 закона о РЦБ);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трансфер-агенты, имеющие лицензию регистратора, депозитария или брокера (ст.8.1 закона о РЦБ);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репозитарии (ст.15.5 закона о РЦБ).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588FE1E-3A45-4899-A823-78FFEA829F5D}"/>
              </a:ext>
            </a:extLst>
          </p:cNvPr>
          <p:cNvSpPr/>
          <p:nvPr/>
        </p:nvSpPr>
        <p:spPr>
          <a:xfrm>
            <a:off x="681318" y="5566279"/>
            <a:ext cx="11080376" cy="115725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торгов на фондовой бирже могут быть только брокеры, дилеры и управляющие. Иные лица могут совершать операции на фондовой бирже исключительно при посредничестве брокеров, являющихся участниками торгов.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9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C80F89F-7A7A-4DAA-9A35-1F03041BB4A9}"/>
              </a:ext>
            </a:extLst>
          </p:cNvPr>
          <p:cNvSpPr/>
          <p:nvPr/>
        </p:nvSpPr>
        <p:spPr>
          <a:xfrm>
            <a:off x="295835" y="161363"/>
            <a:ext cx="11555506" cy="177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Брокер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broker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лицо, биржевой работник, участник рынка, агент рыночных отношений, выступающий в роли посредника между продавцами и покупателями товаров, ценных бумаг, валюты. Брокеры способствуют заключению торговых сделок, «соединяя» между собой покупателей и продавцов. Брокеры действуют по поручению своих клиентов и за их счет, получая плату или вознаграждение в виде комиссионных при заключении сделки. В роли брокера могут выступать отдельные лица, фирмы, организации.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60C77EE-96F6-418F-88A5-DB2180F7C81E}"/>
              </a:ext>
            </a:extLst>
          </p:cNvPr>
          <p:cNvSpPr/>
          <p:nvPr/>
        </p:nvSpPr>
        <p:spPr>
          <a:xfrm>
            <a:off x="295835" y="2169459"/>
            <a:ext cx="11555506" cy="15329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англ.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dealer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торговец, агент) - частное лицо или фирма, члены фондовой биржи, ведущие биржевые операции не в качестве простых агентов-посредников (брокеров), а действующие от своего имени и за собственный счет, то есть вкладывающие в дело собственные деньги, осуществляющие самостоятельно куплю-продажу ценных бумаг, валюты, драгоценных металлов.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5F65084-B8B4-4B2E-B3E0-23E8EC2ACA9B}"/>
              </a:ext>
            </a:extLst>
          </p:cNvPr>
          <p:cNvSpPr/>
          <p:nvPr/>
        </p:nvSpPr>
        <p:spPr>
          <a:xfrm>
            <a:off x="295835" y="3935507"/>
            <a:ext cx="11555506" cy="9950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лицо, входящее в руководящий состав биржи, осуществляющий управление повседневными делами биржи, каким-либо участком общей работы, деятельности подразделений биржи и ее сотрудников.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929E6-492F-4483-9BE1-C88062894F4E}"/>
              </a:ext>
            </a:extLst>
          </p:cNvPr>
          <p:cNvSpPr txBox="1"/>
          <p:nvPr/>
        </p:nvSpPr>
        <p:spPr>
          <a:xfrm>
            <a:off x="519953" y="54904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есть и непрофессиональные участники: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эмитенты, инвесторы, посредники, маклеры.</a:t>
            </a:r>
          </a:p>
        </p:txBody>
      </p:sp>
    </p:spTree>
    <p:extLst>
      <p:ext uri="{BB962C8B-B14F-4D97-AF65-F5344CB8AC3E}">
        <p14:creationId xmlns:p14="http://schemas.microsoft.com/office/powerpoint/2010/main" val="411372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0C3C56FD-4632-488C-885E-D662FAE44A83}"/>
              </a:ext>
            </a:extLst>
          </p:cNvPr>
          <p:cNvSpPr/>
          <p:nvPr/>
        </p:nvSpPr>
        <p:spPr>
          <a:xfrm>
            <a:off x="197223" y="295836"/>
            <a:ext cx="11797553" cy="101301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юридическое лицо, или группа юридических лиц, связанных между собой договором, которые несут от своего имени обязательства перед инвесторами по осуществлению прав, представляемых ценной бумагой. Другими словами, эмитент – это субъект, который выпускает ценную бумагу и является ее первоначальным владельцем.</a:t>
            </a: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44A42502-CB78-4EDB-B6C5-0BD715781F4A}"/>
              </a:ext>
            </a:extLst>
          </p:cNvPr>
          <p:cNvSpPr/>
          <p:nvPr/>
        </p:nvSpPr>
        <p:spPr>
          <a:xfrm>
            <a:off x="197221" y="1436595"/>
            <a:ext cx="11797553" cy="2420471"/>
          </a:xfrm>
          <a:prstGeom prst="round2Diag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юридическое или физическое лицо, осуществляющее инвестиции, вкладывающее собственные заемные или иные привлеченные средства в инвестиционные проекты. Инвестиционный капитал, вкладываемый инвестором, может быть представлен в виде финансовых ресурсов, имущества, интеллектуального продукта. Инвесторы обычно не просто вкладывают капитал в дело, подобно бизнесменам, но осуществляют долговременные вложения в достаточно крупные проекты, связанные со значительными производственными, техническими, технологическими преобразованиями, новшествами. В качестве инвесторов выступают государство, регионы, организации, предприятия, предприниматели, частные лица, игроки на рынках ценных бумаг.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91E5C441-18D5-4164-9ADE-4825FD149A58}"/>
              </a:ext>
            </a:extLst>
          </p:cNvPr>
          <p:cNvSpPr/>
          <p:nvPr/>
        </p:nvSpPr>
        <p:spPr>
          <a:xfrm>
            <a:off x="197220" y="3984813"/>
            <a:ext cx="11797553" cy="775446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лицо, фирма, организация, оказывающие содействие в установлении контактов и заключении сделок, контрактов между производителями и потребителями, продавцами и покупателями товаров и услуг.</a:t>
            </a: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59A45ADA-E7C5-43B0-927D-B7DD8E7FE337}"/>
              </a:ext>
            </a:extLst>
          </p:cNvPr>
          <p:cNvSpPr/>
          <p:nvPr/>
        </p:nvSpPr>
        <p:spPr>
          <a:xfrm>
            <a:off x="197219" y="4861111"/>
            <a:ext cx="11797553" cy="1862417"/>
          </a:xfrm>
          <a:prstGeom prst="round2Diag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Маклер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это, как правило, штатный работник биржи, который ведет торг и оформляет сделки. Маклер должен соблюдать устав биржи и правила торговли на бирже.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заключенные с участием маклера сделки регистрируются в специальном журнале или с помощью компьютера. После биржевого сеанса участникам сделки вручаются маклерские записки или компьютерные распечатки, в которых отмечается наименование, количество и цена купленных и проданных ценных бумаг.</a:t>
            </a:r>
          </a:p>
        </p:txBody>
      </p:sp>
    </p:spTree>
    <p:extLst>
      <p:ext uri="{BB962C8B-B14F-4D97-AF65-F5344CB8AC3E}">
        <p14:creationId xmlns:p14="http://schemas.microsoft.com/office/powerpoint/2010/main" val="184716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12BE5E-BFEE-4E45-933C-98843403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4941"/>
            <a:ext cx="12192000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6708DD-7895-4B2E-8A03-25858F3E39D1}"/>
              </a:ext>
            </a:extLst>
          </p:cNvPr>
          <p:cNvSpPr txBox="1"/>
          <p:nvPr/>
        </p:nvSpPr>
        <p:spPr>
          <a:xfrm>
            <a:off x="2411506" y="1148843"/>
            <a:ext cx="8964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Организационная структура и функции фондовой биржи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42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4D8922-A388-4205-8ACD-9B072F3FF9A0}"/>
              </a:ext>
            </a:extLst>
          </p:cNvPr>
          <p:cNvSpPr txBox="1"/>
          <p:nvPr/>
        </p:nvSpPr>
        <p:spPr>
          <a:xfrm>
            <a:off x="708212" y="999162"/>
            <a:ext cx="9081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участникам торгов на фондовой бирже: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89AD0-842E-4E3D-9537-BE97FD245B05}"/>
              </a:ext>
            </a:extLst>
          </p:cNvPr>
          <p:cNvSpPr txBox="1"/>
          <p:nvPr/>
        </p:nvSpPr>
        <p:spPr>
          <a:xfrm>
            <a:off x="466163" y="1845439"/>
            <a:ext cx="10901082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торгов на фондовой бирже, созданной в форме некоммерческого партнерства, могут быть только члены биржи;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допуска к участию в торгах и исключения из числа участников торгов определяется правилами фондовой биржи;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неравноправное положение участников торгов на фондовой бирже, а также передача права на участие в торгах на фондовой бирже третьими лицами не допускаются.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E7AD0-0C37-4610-94BA-312B5580543A}"/>
              </a:ext>
            </a:extLst>
          </p:cNvPr>
          <p:cNvSpPr txBox="1"/>
          <p:nvPr/>
        </p:nvSpPr>
        <p:spPr>
          <a:xfrm>
            <a:off x="215151" y="5220598"/>
            <a:ext cx="11259671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Участники торгов обязаны предоставлять фондовой бирже по ее требованию информацию, необходимую для осуществления ею контроля в соответствии с правилами проведения торгов на фондовой бирже.</a:t>
            </a:r>
          </a:p>
        </p:txBody>
      </p:sp>
    </p:spTree>
    <p:extLst>
      <p:ext uri="{BB962C8B-B14F-4D97-AF65-F5344CB8AC3E}">
        <p14:creationId xmlns:p14="http://schemas.microsoft.com/office/powerpoint/2010/main" val="3569491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F96468-0017-43F1-8C7D-996F217B4B3C}"/>
              </a:ext>
            </a:extLst>
          </p:cNvPr>
          <p:cNvSpPr txBox="1"/>
          <p:nvPr/>
        </p:nvSpPr>
        <p:spPr>
          <a:xfrm>
            <a:off x="2895601" y="820095"/>
            <a:ext cx="609600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Виды биржевых заявок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841D6C-F6D7-4CD8-87F7-6BD45C89A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09738"/>
            <a:ext cx="73342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7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D34B21-0018-4116-AD5E-DBB93EC606F6}"/>
              </a:ext>
            </a:extLst>
          </p:cNvPr>
          <p:cNvSpPr/>
          <p:nvPr/>
        </p:nvSpPr>
        <p:spPr>
          <a:xfrm>
            <a:off x="242047" y="206188"/>
            <a:ext cx="11824447" cy="1264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Биржевые заявки (или можно встретить название «ордера») необходимы для того, чтобы совершать сделки купли-продажи активов на фондовом рынке. Есть множество видов биржевых заявок, но в общем виде они делятся на два типа: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93E53C-78FA-4D19-8237-462808E2E7C6}"/>
              </a:ext>
            </a:extLst>
          </p:cNvPr>
          <p:cNvSpPr/>
          <p:nvPr/>
        </p:nvSpPr>
        <p:spPr>
          <a:xfrm>
            <a:off x="242047" y="1604682"/>
            <a:ext cx="5065059" cy="24652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Заявки, которые поддерживает биржа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данные заявки обрабатываются на сервере биржи, они сразу отображаются в биржевом стакане, действуют только в течение 1 торгового дня и не переносятся на следующий день.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D6E3AB-CA3D-450C-B2B1-315FC4954884}"/>
              </a:ext>
            </a:extLst>
          </p:cNvPr>
          <p:cNvSpPr/>
          <p:nvPr/>
        </p:nvSpPr>
        <p:spPr>
          <a:xfrm>
            <a:off x="5549153" y="1609164"/>
            <a:ext cx="6517341" cy="2460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Заявки, которые поддерживают конкретные брокеры,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заявки с условием, которые хранятся на сервере брокера. Данные заявки не отображаются в биржевом стакане до тех пор, пока не будет выполнено определённое условие. Подобные заявки можно поставить в любой день, даже в выходные.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85266-0730-4D5B-85C6-B337BFBA4552}"/>
              </a:ext>
            </a:extLst>
          </p:cNvPr>
          <p:cNvSpPr txBox="1"/>
          <p:nvPr/>
        </p:nvSpPr>
        <p:spPr>
          <a:xfrm>
            <a:off x="1855694" y="4195483"/>
            <a:ext cx="848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Купля продажа на фондовом рынке – это, по сути, исполненные заявки на бирже.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1A697-13E1-4E17-AA48-1065B6CF7982}"/>
              </a:ext>
            </a:extLst>
          </p:cNvPr>
          <p:cNvSpPr txBox="1"/>
          <p:nvPr/>
        </p:nvSpPr>
        <p:spPr>
          <a:xfrm>
            <a:off x="242047" y="4926124"/>
            <a:ext cx="11824447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исполняются по лучшим ценам спроса или предложения. Для того, чтобы заявка была исполнена, она должна быть обеспечена встречным спросом или предложением. Даже если в заявке указана более высокая цена, то сделка все равно пройдет по лучшей цене в стакане с учетом достаточности объема.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6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вки в биржевом стакане">
            <a:extLst>
              <a:ext uri="{FF2B5EF4-FFF2-40B4-BE49-F238E27FC236}">
                <a16:creationId xmlns:a16="http://schemas.microsoft.com/office/drawing/2014/main" id="{CD888C81-406C-451A-8B94-593458C9B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" y="789398"/>
            <a:ext cx="4408170" cy="5073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505BD-7D4F-40FB-BA3A-7CCB3484422A}"/>
              </a:ext>
            </a:extLst>
          </p:cNvPr>
          <p:cNvSpPr txBox="1"/>
          <p:nvPr/>
        </p:nvSpPr>
        <p:spPr>
          <a:xfrm>
            <a:off x="4948518" y="618565"/>
            <a:ext cx="6983506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Заявки транслируются в биржевом стакане и видны всем участникам торгов.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B39EC-AD36-4D68-A3C3-BF83C93E567A}"/>
              </a:ext>
            </a:extLst>
          </p:cNvPr>
          <p:cNvSpPr txBox="1"/>
          <p:nvPr/>
        </p:nvSpPr>
        <p:spPr>
          <a:xfrm>
            <a:off x="4948518" y="1792942"/>
            <a:ext cx="6983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Стоит также отметить, что после исполнения торговой заявки денежные средства списываются или резервируются день в день, а вот списание или зачисление ценных бумаг можем происходить с задержкой в 1-2 торговых дня.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определятся режимом торгов ценной бумаги – Т0, Т+1, Т+2. Где 0, +1, +2 – показывает время задержки в поставке или списании торгового инструмента (в торговых днях).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47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E9E2A2-0906-468F-A452-B446F05E4E95}"/>
              </a:ext>
            </a:extLst>
          </p:cNvPr>
          <p:cNvSpPr txBox="1"/>
          <p:nvPr/>
        </p:nvSpPr>
        <p:spPr>
          <a:xfrm>
            <a:off x="259975" y="167915"/>
            <a:ext cx="6983508" cy="4580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Московской бирже выделяют следующие виды торговых заявок: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470D29C-12D4-428B-986F-00347C7E898A}"/>
              </a:ext>
            </a:extLst>
          </p:cNvPr>
          <p:cNvSpPr/>
          <p:nvPr/>
        </p:nvSpPr>
        <p:spPr>
          <a:xfrm>
            <a:off x="259975" y="717176"/>
            <a:ext cx="3307976" cy="5199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Лимитные заявки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A405906-C681-4650-A124-4B70CD82340D}"/>
              </a:ext>
            </a:extLst>
          </p:cNvPr>
          <p:cNvSpPr/>
          <p:nvPr/>
        </p:nvSpPr>
        <p:spPr>
          <a:xfrm>
            <a:off x="3932331" y="672309"/>
            <a:ext cx="8104094" cy="1174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 заявки на куплю-продажу определенного количество лотов по заранее определенной цене. Данные заявки обрабатываются на сервере биржи и отображаются в биржевом стакане.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76774-0592-4255-A1AC-ABFB7E50BE9B}"/>
              </a:ext>
            </a:extLst>
          </p:cNvPr>
          <p:cNvSpPr txBox="1"/>
          <p:nvPr/>
        </p:nvSpPr>
        <p:spPr>
          <a:xfrm>
            <a:off x="155575" y="1918204"/>
            <a:ext cx="11880850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вызвать окно заявки, достаточно двойным щелчком кликнуть по биржевому стакану конкретного актива.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появившемся окне необходимо указать следующие параметры: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95878B-45D1-4EAF-8220-A6C10F103856}"/>
              </a:ext>
            </a:extLst>
          </p:cNvPr>
          <p:cNvSpPr txBox="1"/>
          <p:nvPr/>
        </p:nvSpPr>
        <p:spPr>
          <a:xfrm>
            <a:off x="259975" y="3278794"/>
            <a:ext cx="11880849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– актив, по которому инвестор собирается подать заявку. Если вызов заявки идет через биржевой стакан, то инструмент указывается автоматически;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счет – счет, через который будет совершена операция;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заявки – покупка или продажа;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– по облигациям указывается в % к номиналу, в акциях - цена за 1 лот;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– сделки осуществляются лотами, поэтому в графе «количество» необходимо указать количество лотов, а не бумаг. В скобочках есть справочная информация о количестве бумаг в одном лоте. Как правило, в облигациях 1 лот = 1 бумаге, но есть исключения.</a:t>
            </a:r>
          </a:p>
        </p:txBody>
      </p:sp>
    </p:spTree>
    <p:extLst>
      <p:ext uri="{BB962C8B-B14F-4D97-AF65-F5344CB8AC3E}">
        <p14:creationId xmlns:p14="http://schemas.microsoft.com/office/powerpoint/2010/main" val="39095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F656E8-719B-472D-835A-8622A07920C3}"/>
              </a:ext>
            </a:extLst>
          </p:cNvPr>
          <p:cNvSpPr txBox="1"/>
          <p:nvPr/>
        </p:nvSpPr>
        <p:spPr>
          <a:xfrm>
            <a:off x="349623" y="0"/>
            <a:ext cx="5620871" cy="6690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</a:t>
            </a:r>
          </a:p>
          <a:p>
            <a:pPr indent="457200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 собирается приобрести облигаций Хакас2016 в количестве 5 штук. В биржевом стакане указана лучшая цена спроса 108,77% к номиналу и лучшая цена предложения – 108,80%. Инвестор может установить лимитную заявку по цене 108,78%. В этом случае его заявочная цена станет лучшей ценой спроса и может быть исполнена в первую очередь при возникновении встречного предложения.</a:t>
            </a:r>
          </a:p>
          <a:p>
            <a:pPr indent="457200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исполнение заявки не может быть гарантированно (если, к примеру, цена заявки сильно отличается от лучшей цены спроса/предложения). Поэтому лимитная заявка может иметь статус - не исполнена, исполнена полностью или частично, в зависимости от того, на сколько встречного спроса или предложения достаточно, чтобы удовлетворить заявку.</a:t>
            </a:r>
          </a:p>
        </p:txBody>
      </p:sp>
      <p:pic>
        <p:nvPicPr>
          <p:cNvPr id="4" name="Рисунок 3" descr="Заявки в биржевом стакане облигации Хакас2016">
            <a:extLst>
              <a:ext uri="{FF2B5EF4-FFF2-40B4-BE49-F238E27FC236}">
                <a16:creationId xmlns:a16="http://schemas.microsoft.com/office/drawing/2014/main" id="{BB7AB79D-3275-467B-8802-E996B9178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12" y="683451"/>
            <a:ext cx="5232213" cy="453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221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95E8B0-14B1-4758-9626-BABC470BD70E}"/>
              </a:ext>
            </a:extLst>
          </p:cNvPr>
          <p:cNvSpPr/>
          <p:nvPr/>
        </p:nvSpPr>
        <p:spPr>
          <a:xfrm>
            <a:off x="259975" y="448234"/>
            <a:ext cx="2402543" cy="5199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Рыночные заявки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DC9C82C-BE41-432A-B2AD-06E8E9A24A2C}"/>
              </a:ext>
            </a:extLst>
          </p:cNvPr>
          <p:cNvSpPr/>
          <p:nvPr/>
        </p:nvSpPr>
        <p:spPr>
          <a:xfrm>
            <a:off x="2814918" y="170286"/>
            <a:ext cx="9212542" cy="24832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заявки позволяют в подавляющем большинстве случаев осуществить покупку или продажу актива по ближайшим ценам (лучшей цене спроса или предложения), причем до тех пор, пока не удовлетворит требуемый объем.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 недостатком заявки является, так называемый «эффект проскальзывания», когда объем бумаг в заявке выше, чем объем предложения/спроса по лучшим ценам.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в случае подачи крупной заявки, полная реализация заявки может пройти по разный ценам, что увеличит среднюю цену сделки и она может оказаться менее выгодной, чем при постановке, к примеру, обычной лимитной заявки.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7BD65-89C8-45AE-B416-2DDAEA6477B0}"/>
              </a:ext>
            </a:extLst>
          </p:cNvPr>
          <p:cNvSpPr txBox="1"/>
          <p:nvPr/>
        </p:nvSpPr>
        <p:spPr>
          <a:xfrm>
            <a:off x="164540" y="1259875"/>
            <a:ext cx="265037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 желает приобрести крупный лот облигаций ТрнфБО1P12 в размере 100 шт. по рыночной цене.</a:t>
            </a:r>
          </a:p>
        </p:txBody>
      </p:sp>
      <p:pic>
        <p:nvPicPr>
          <p:cNvPr id="6" name="Рисунок 5" descr="Рыночные заявки на примере облигации ТрнфБО1Р12">
            <a:extLst>
              <a:ext uri="{FF2B5EF4-FFF2-40B4-BE49-F238E27FC236}">
                <a16:creationId xmlns:a16="http://schemas.microsoft.com/office/drawing/2014/main" id="{B7DB9583-8657-46BF-9515-16679256E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36" y="2944906"/>
            <a:ext cx="430292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C0A2C-52DF-4B1F-8488-0910B988AF1C}"/>
              </a:ext>
            </a:extLst>
          </p:cNvPr>
          <p:cNvSpPr txBox="1"/>
          <p:nvPr/>
        </p:nvSpPr>
        <p:spPr>
          <a:xfrm>
            <a:off x="164540" y="3148284"/>
            <a:ext cx="71327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биржевом стакане есть следующее предложение: 72 шт. по цене 104,14% к номиналу, 10 штук по цене 104,49% к номиналу и 500 бумаг по 107% к номиналу. Если инвестор в окне заявки укажет покупку бумаг (тип заявки) в количестве 100 штук и вместо указания конкретной цены, поставит галочку «Рыночная», то заявка будет моментально исполнена по следующим ценам: 72 бумаги будет куплено по цене 104,14% к номиналу, 10 бумаг по цене 104,49% к номиналу и оставшийся объем в виде 18 бумаг (100-72-10 =18) пройдет по цене 107% к номиналу. Таким образом средневзвешенная цена сделки будет составлять 104,69% к номиналу (расчет – ((72 шт. * 104,14%) + (10 шт. * 104,49%) + (18 шт. * 107%)) / 100 шт.).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бы, инвестор использовал лимитную заявку, к примеру, по цене 103,20% (это позволило бы данной заявке стать лучшей ценой спроса в стакане), то, при условии достаточного встречного предложения, смог бы реализовать данную сделку с выгодой практически в 1,5%.</a:t>
            </a:r>
          </a:p>
        </p:txBody>
      </p:sp>
    </p:spTree>
    <p:extLst>
      <p:ext uri="{BB962C8B-B14F-4D97-AF65-F5344CB8AC3E}">
        <p14:creationId xmlns:p14="http://schemas.microsoft.com/office/powerpoint/2010/main" val="2617951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CE2246A-BA85-4B11-B5A2-EC4AD4AEA762}"/>
              </a:ext>
            </a:extLst>
          </p:cNvPr>
          <p:cNvSpPr/>
          <p:nvPr/>
        </p:nvSpPr>
        <p:spPr>
          <a:xfrm>
            <a:off x="259975" y="448234"/>
            <a:ext cx="2402543" cy="5199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Айсберг-заявки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E403568-6CBC-4F5C-9462-DE4731F4008B}"/>
              </a:ext>
            </a:extLst>
          </p:cNvPr>
          <p:cNvSpPr/>
          <p:nvPr/>
        </p:nvSpPr>
        <p:spPr>
          <a:xfrm>
            <a:off x="2934635" y="0"/>
            <a:ext cx="9212542" cy="24832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Подобные заявки позволяют скрыть инвестору свои намерения от рынка, т.е. отображать не весь объем заявки, а только его часть. Далее, в случае исполнении этой части, появляется еще одна часть и так до того момента, пока заявка не будет полностью удовлетворена.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айсберг-заявки позволяют скрыть реальную крупную заявку и не оказывать дополнительного влияния на участников рынка. Но, если бумага является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низколиквидной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реализация крупной заявки будет проблематична, даже с использованием айсберг-заявок.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060EB-1911-4443-8E7C-957306C06176}"/>
              </a:ext>
            </a:extLst>
          </p:cNvPr>
          <p:cNvSpPr txBox="1"/>
          <p:nvPr/>
        </p:nvSpPr>
        <p:spPr>
          <a:xfrm>
            <a:off x="259975" y="2146377"/>
            <a:ext cx="687593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 намеревается купить крупный объем облигаций (1000 шт.) Хакас2016 по рыночной цене и решает установить айсберг-заявку, демонстрируя в рынке лишь часть объема, к примеру, 100 бумаг.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установить айсберг-заявку, можно щелкнуть правой кнопкой мыши по биржевому стакану и выбрать пункт «Новая айсберг-заявка».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инвестор в открывшемся диалоговом окне указывает инструмент, торговый счет, тип операции (купить), цену (рыночная), количество (1000 шт.), а также видимое количество, которое будет демонстрироваться в биржевом стакане (100 шт.). Таким образом, до тех пор, пока не будет реализована видимая часть объема, остальной объем остается невидимым для остальных участников рынка.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B8D2F-070F-43E6-B243-4478148D38A7}"/>
              </a:ext>
            </a:extLst>
          </p:cNvPr>
          <p:cNvSpPr txBox="1"/>
          <p:nvPr/>
        </p:nvSpPr>
        <p:spPr>
          <a:xfrm>
            <a:off x="259975" y="6041383"/>
            <a:ext cx="11125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Айсберг-заявка позволяет избавить заявку с крупным объемом от возможных спекулятивных атак со стороны трейдеров, в результате которых может увеличиться средневзвешенная цена покупки актива.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A11060-D6FF-4B72-AC54-296CEEF3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235" y="2618053"/>
            <a:ext cx="4721225" cy="35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95B8D-EBF8-420C-9175-051EFF0E8C63}"/>
              </a:ext>
            </a:extLst>
          </p:cNvPr>
          <p:cNvSpPr txBox="1"/>
          <p:nvPr/>
        </p:nvSpPr>
        <p:spPr>
          <a:xfrm>
            <a:off x="524436" y="774417"/>
            <a:ext cx="11143129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Биржа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организационно оформленный рынок, где совершаются сделки с определенными видами товаров. В качестве биржевых товаров могут выступать: продукция производственного или потребительского назначения, которая обладает определенными, хорошо известными для продавцов и покупателей свойствами: ценные бумаги или иностранная валюта.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0ECF7-16DD-4633-9408-63808802167B}"/>
              </a:ext>
            </a:extLst>
          </p:cNvPr>
          <p:cNvSpPr txBox="1"/>
          <p:nvPr/>
        </p:nvSpPr>
        <p:spPr>
          <a:xfrm>
            <a:off x="524436" y="3740705"/>
            <a:ext cx="11143128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биржи бывают: товарные, фондовые, валютные, универсальные - если на бирже продается не один вид ценностей.</a:t>
            </a:r>
          </a:p>
          <a:p>
            <a:pPr indent="450215" algn="just">
              <a:lnSpc>
                <a:spcPct val="15000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Сердцевину вторичного рынка ценных бумаг занимает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фондовая биржа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82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381D50-873C-4AC7-BE25-21AC08CE4894}"/>
              </a:ext>
            </a:extLst>
          </p:cNvPr>
          <p:cNvSpPr txBox="1"/>
          <p:nvPr/>
        </p:nvSpPr>
        <p:spPr>
          <a:xfrm>
            <a:off x="645458" y="144570"/>
            <a:ext cx="11107271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Вторичный рынок ценных бумаг - рынок, на котором осуществляется обращение ценных бумаг в форме перепродажи ранее выпущенных и в других формах.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 понятие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фондовая биржа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учебной литературе трактуется по-разному, но смысл имеет общий, рассмотрим некоторые из понятий, а потом автор предлагает составить схему, охватывающую данное понятие во всех отношениях.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B50A9-BE05-4DC7-A5CB-F0A8BC1D7F6F}"/>
              </a:ext>
            </a:extLst>
          </p:cNvPr>
          <p:cNvSpPr txBox="1"/>
          <p:nvPr/>
        </p:nvSpPr>
        <p:spPr>
          <a:xfrm>
            <a:off x="645458" y="3714840"/>
            <a:ext cx="11008659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Фондовая биржа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это «государственная, акционерная или иная организация, предоставляющая помещение, определенные гарантии, расчетные и информационные услуги для сделок с ценными бумагами, получающая за это комиссионные от сделок и накладывающая определенные ограничения на торговлю».</a:t>
            </a:r>
          </a:p>
        </p:txBody>
      </p:sp>
    </p:spTree>
    <p:extLst>
      <p:ext uri="{BB962C8B-B14F-4D97-AF65-F5344CB8AC3E}">
        <p14:creationId xmlns:p14="http://schemas.microsoft.com/office/powerpoint/2010/main" val="333935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62A29DA-2BDE-4F76-9A77-213C859C8D26}"/>
              </a:ext>
            </a:extLst>
          </p:cNvPr>
          <p:cNvSpPr/>
          <p:nvPr/>
        </p:nvSpPr>
        <p:spPr>
          <a:xfrm>
            <a:off x="268941" y="282387"/>
            <a:ext cx="7763433" cy="74407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как эмитент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5947D57-9749-45EF-813E-14E998CCEDD4}"/>
              </a:ext>
            </a:extLst>
          </p:cNvPr>
          <p:cNvSpPr/>
          <p:nvPr/>
        </p:nvSpPr>
        <p:spPr>
          <a:xfrm>
            <a:off x="268941" y="1694330"/>
            <a:ext cx="2653553" cy="16674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A8789C-7AF6-4E3A-A345-D91A2AC1C19A}"/>
              </a:ext>
            </a:extLst>
          </p:cNvPr>
          <p:cNvSpPr/>
          <p:nvPr/>
        </p:nvSpPr>
        <p:spPr>
          <a:xfrm>
            <a:off x="551328" y="2321858"/>
            <a:ext cx="2017059" cy="663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выпуска ценных бумаг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AC8A-86B7-45DD-AFE6-29B6B2A8BB46}"/>
              </a:ext>
            </a:extLst>
          </p:cNvPr>
          <p:cNvSpPr txBox="1"/>
          <p:nvPr/>
        </p:nvSpPr>
        <p:spPr>
          <a:xfrm>
            <a:off x="528917" y="1849723"/>
            <a:ext cx="2061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рынок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426ED0E-DEF6-461E-A55E-07A7547691A2}"/>
              </a:ext>
            </a:extLst>
          </p:cNvPr>
          <p:cNvSpPr/>
          <p:nvPr/>
        </p:nvSpPr>
        <p:spPr>
          <a:xfrm>
            <a:off x="3352800" y="1694330"/>
            <a:ext cx="4679576" cy="16674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7F315-0C36-49AC-A376-50A577658AF6}"/>
              </a:ext>
            </a:extLst>
          </p:cNvPr>
          <p:cNvSpPr txBox="1"/>
          <p:nvPr/>
        </p:nvSpPr>
        <p:spPr>
          <a:xfrm>
            <a:off x="4226858" y="1849722"/>
            <a:ext cx="2061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Вторичный рынок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24C453-5FD5-47B4-8E37-92E7020B82B6}"/>
              </a:ext>
            </a:extLst>
          </p:cNvPr>
          <p:cNvSpPr/>
          <p:nvPr/>
        </p:nvSpPr>
        <p:spPr>
          <a:xfrm>
            <a:off x="3505199" y="2312891"/>
            <a:ext cx="2017059" cy="663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ценных бумаг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16133E-6EBD-4915-A639-E6C2DDD43F63}"/>
              </a:ext>
            </a:extLst>
          </p:cNvPr>
          <p:cNvSpPr/>
          <p:nvPr/>
        </p:nvSpPr>
        <p:spPr>
          <a:xfrm>
            <a:off x="5768787" y="2312891"/>
            <a:ext cx="2017059" cy="663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Гашение (изъятие) ценных бумаг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C2F07E-7584-403F-BA74-E2D6F8CDD30E}"/>
              </a:ext>
            </a:extLst>
          </p:cNvPr>
          <p:cNvSpPr/>
          <p:nvPr/>
        </p:nvSpPr>
        <p:spPr>
          <a:xfrm>
            <a:off x="3738281" y="1181850"/>
            <a:ext cx="3039035" cy="3481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как инвестор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C42864-8F5B-4870-9181-CC8DED6E6214}"/>
              </a:ext>
            </a:extLst>
          </p:cNvPr>
          <p:cNvSpPr/>
          <p:nvPr/>
        </p:nvSpPr>
        <p:spPr>
          <a:xfrm>
            <a:off x="3352800" y="3701683"/>
            <a:ext cx="3039035" cy="610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организации как инвесторы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8AC3392-8AD1-497A-B00B-D484A6D3B19D}"/>
              </a:ext>
            </a:extLst>
          </p:cNvPr>
          <p:cNvSpPr/>
          <p:nvPr/>
        </p:nvSpPr>
        <p:spPr>
          <a:xfrm>
            <a:off x="268941" y="4598154"/>
            <a:ext cx="7763433" cy="744071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организации как эмитенты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73AD073-23FD-4E68-818D-F1E7A062B91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559857" y="1026458"/>
            <a:ext cx="1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463979B-9C3C-48E5-A502-B87D7A02CB30}"/>
              </a:ext>
            </a:extLst>
          </p:cNvPr>
          <p:cNvCxnSpPr>
            <a:cxnSpLocks/>
          </p:cNvCxnSpPr>
          <p:nvPr/>
        </p:nvCxnSpPr>
        <p:spPr>
          <a:xfrm>
            <a:off x="4159622" y="1538619"/>
            <a:ext cx="0" cy="77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B91BB0A-9D35-4158-A2F0-A34024426CFF}"/>
              </a:ext>
            </a:extLst>
          </p:cNvPr>
          <p:cNvCxnSpPr>
            <a:cxnSpLocks/>
          </p:cNvCxnSpPr>
          <p:nvPr/>
        </p:nvCxnSpPr>
        <p:spPr>
          <a:xfrm>
            <a:off x="7413812" y="1026458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3DC334B-6D3B-4136-A8D9-B231AEE017D6}"/>
              </a:ext>
            </a:extLst>
          </p:cNvPr>
          <p:cNvCxnSpPr>
            <a:stCxn id="5" idx="3"/>
            <a:endCxn id="9" idx="1"/>
          </p:cNvCxnSpPr>
          <p:nvPr/>
        </p:nvCxnSpPr>
        <p:spPr>
          <a:xfrm flipV="1">
            <a:off x="2568387" y="2644585"/>
            <a:ext cx="936812" cy="8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17725AD-65D6-4CD1-BA6C-58569E716CE4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522258" y="2644585"/>
            <a:ext cx="246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9986987-7B31-4548-B4EE-D39052A1F492}"/>
              </a:ext>
            </a:extLst>
          </p:cNvPr>
          <p:cNvCxnSpPr>
            <a:cxnSpLocks/>
          </p:cNvCxnSpPr>
          <p:nvPr/>
        </p:nvCxnSpPr>
        <p:spPr>
          <a:xfrm flipV="1">
            <a:off x="7413812" y="2976279"/>
            <a:ext cx="0" cy="162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9629831-2BDA-4BB6-853E-BF335AB4BE27}"/>
              </a:ext>
            </a:extLst>
          </p:cNvPr>
          <p:cNvCxnSpPr/>
          <p:nvPr/>
        </p:nvCxnSpPr>
        <p:spPr>
          <a:xfrm flipV="1">
            <a:off x="4159622" y="2980023"/>
            <a:ext cx="0" cy="713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67026F6-9ED2-42CF-A057-085FB9EED04F}"/>
              </a:ext>
            </a:extLst>
          </p:cNvPr>
          <p:cNvCxnSpPr/>
          <p:nvPr/>
        </p:nvCxnSpPr>
        <p:spPr>
          <a:xfrm flipV="1">
            <a:off x="1559857" y="2985246"/>
            <a:ext cx="0" cy="1612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95CA00E-7828-4991-8D44-00774D44CF74}"/>
              </a:ext>
            </a:extLst>
          </p:cNvPr>
          <p:cNvSpPr txBox="1"/>
          <p:nvPr/>
        </p:nvSpPr>
        <p:spPr>
          <a:xfrm>
            <a:off x="681316" y="5399321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1 - Характеристика понятия «фондовая биржа»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4FDFDE-E9D1-4472-B490-9684038FEAA0}"/>
              </a:ext>
            </a:extLst>
          </p:cNvPr>
          <p:cNvSpPr txBox="1"/>
          <p:nvPr/>
        </p:nvSpPr>
        <p:spPr>
          <a:xfrm>
            <a:off x="8408894" y="1360957"/>
            <a:ext cx="3594847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Фондовая биржа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организованный рынок для торговли стандартными финансовыми инструментами, создаваемый профессиональными участниками рынка ценных бумаг для взаимных оптовых операций.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0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07EE5E-216A-44F4-BCD8-0EFA51A37BA6}"/>
              </a:ext>
            </a:extLst>
          </p:cNvPr>
          <p:cNvSpPr txBox="1"/>
          <p:nvPr/>
        </p:nvSpPr>
        <p:spPr>
          <a:xfrm>
            <a:off x="376518" y="164817"/>
            <a:ext cx="11752729" cy="5530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Фондовая биржа, как участница экономических процессов, происходящих в национальной экономике страны, может быть представлена производственно-техническим, социальным, административно-правовым и экономико-кибернетическим единством .</a:t>
            </a:r>
          </a:p>
          <a:p>
            <a:pPr indent="450215" algn="just">
              <a:lnSpc>
                <a:spcPct val="150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объясняется тем, что она находится в составе отраслей национальной экономии, является юридическим лицом и выполняет функции системообразующего центра фондового рынка, вместе с тем формируя источники финансирования экономики страны.</a:t>
            </a:r>
          </a:p>
          <a:p>
            <a:pPr indent="450215" algn="just">
              <a:lnSpc>
                <a:spcPct val="150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законодательных актах России, прежде всего в Федеральном законе РФ «О рынке ценных бумаг» фондовая биржа определяется как организатор торговли на рынке ценных бумаг, являющийся некоммерческим партнером или акционерным обществом.</a:t>
            </a:r>
          </a:p>
        </p:txBody>
      </p:sp>
    </p:spTree>
    <p:extLst>
      <p:ext uri="{BB962C8B-B14F-4D97-AF65-F5344CB8AC3E}">
        <p14:creationId xmlns:p14="http://schemas.microsoft.com/office/powerpoint/2010/main" val="352963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C3559A-DC9B-450E-83EA-892284A4D9CE}"/>
              </a:ext>
            </a:extLst>
          </p:cNvPr>
          <p:cNvSpPr txBox="1"/>
          <p:nvPr/>
        </p:nvSpPr>
        <p:spPr>
          <a:xfrm>
            <a:off x="405653" y="668707"/>
            <a:ext cx="11380694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ондовая биржа относится к числу закрытых бирж. Это означает, что торговать на ней ценными бумагами могут только ее члены.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C2CA2-0299-4926-A391-54E243A7D062}"/>
              </a:ext>
            </a:extLst>
          </p:cNvPr>
          <p:cNvSpPr txBox="1"/>
          <p:nvPr/>
        </p:nvSpPr>
        <p:spPr>
          <a:xfrm>
            <a:off x="405653" y="1972235"/>
            <a:ext cx="11380694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Членами фондовой биржи могут быть юридические или физические лица, которые участвуют в формировании уставного капитала биржи либо вносят членские взносы в имущество биржи и становятся членами биржи в порядке, предусмотренном ее учредительными документами.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BD3DB-C8B7-4595-AF32-3A8682C3989B}"/>
              </a:ext>
            </a:extLst>
          </p:cNvPr>
          <p:cNvSpPr txBox="1"/>
          <p:nvPr/>
        </p:nvSpPr>
        <p:spPr>
          <a:xfrm>
            <a:off x="493059" y="3691262"/>
            <a:ext cx="11205882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Членство на бирже дает право: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биржевой торговле;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принятии решений на общих собраниях членов биржи, а также в работе других органов управления биржей;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дивиденды и обладать другими правами, предусмотренными учредительными документами биржи.</a:t>
            </a:r>
          </a:p>
        </p:txBody>
      </p:sp>
    </p:spTree>
    <p:extLst>
      <p:ext uri="{BB962C8B-B14F-4D97-AF65-F5344CB8AC3E}">
        <p14:creationId xmlns:p14="http://schemas.microsoft.com/office/powerpoint/2010/main" val="176732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2980541-5A43-4448-89E7-451B43D893C1}"/>
              </a:ext>
            </a:extLst>
          </p:cNvPr>
          <p:cNvSpPr/>
          <p:nvPr/>
        </p:nvSpPr>
        <p:spPr>
          <a:xfrm>
            <a:off x="6840069" y="1815353"/>
            <a:ext cx="5074024" cy="290456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</a:pP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Неполные члены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 правом на участие в биржевых торгах в соответствующей секции (отделе, отделении) и с определенным количеством голосов на общем собрании членов биржи и общем собрании членов секции (отдела, отделения) биржи.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62E6CC35-8992-4D40-83CF-2272A1CD1AF1}"/>
              </a:ext>
            </a:extLst>
          </p:cNvPr>
          <p:cNvSpPr/>
          <p:nvPr/>
        </p:nvSpPr>
        <p:spPr>
          <a:xfrm rot="10800000">
            <a:off x="3155576" y="649252"/>
            <a:ext cx="5880847" cy="1206442"/>
          </a:xfrm>
          <a:prstGeom prst="triangle">
            <a:avLst>
              <a:gd name="adj" fmla="val 49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8B714-AE7F-440A-97AD-26063C018C3B}"/>
              </a:ext>
            </a:extLst>
          </p:cNvPr>
          <p:cNvSpPr txBox="1"/>
          <p:nvPr/>
        </p:nvSpPr>
        <p:spPr>
          <a:xfrm>
            <a:off x="4580963" y="883141"/>
            <a:ext cx="303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членов биржи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1F4D7C3-9F08-4A4C-98E2-46032A356CF7}"/>
              </a:ext>
            </a:extLst>
          </p:cNvPr>
          <p:cNvSpPr/>
          <p:nvPr/>
        </p:nvSpPr>
        <p:spPr>
          <a:xfrm>
            <a:off x="466164" y="1775010"/>
            <a:ext cx="5074024" cy="29045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</a:pP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Полные члены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 правом на участие в биржевых торгах во всех секциях (отделах, отделениях) биржи и с определенным количеством голосов на общем собрании членов биржи и на общих собраниях членов секций(отделов, отделений) биржи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0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B5766FB-E18C-454E-8DB8-4BF590F6AB7D}"/>
              </a:ext>
            </a:extLst>
          </p:cNvPr>
          <p:cNvSpPr/>
          <p:nvPr/>
        </p:nvSpPr>
        <p:spPr>
          <a:xfrm>
            <a:off x="753034" y="175309"/>
            <a:ext cx="6938682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Возможности членов биржи: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782E2EA-43DE-4B95-90C3-582B1D5C6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172702"/>
              </p:ext>
            </p:extLst>
          </p:nvPr>
        </p:nvGraphicFramePr>
        <p:xfrm>
          <a:off x="753034" y="1264024"/>
          <a:ext cx="98611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71464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130</TotalTime>
  <Words>3497</Words>
  <Application>Microsoft Office PowerPoint</Application>
  <PresentationFormat>Широкоэкранный</PresentationFormat>
  <Paragraphs>159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У</dc:creator>
  <cp:lastModifiedBy>Оля У</cp:lastModifiedBy>
  <cp:revision>26</cp:revision>
  <dcterms:created xsi:type="dcterms:W3CDTF">2022-02-05T11:58:59Z</dcterms:created>
  <dcterms:modified xsi:type="dcterms:W3CDTF">2022-02-05T14:09:32Z</dcterms:modified>
</cp:coreProperties>
</file>